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79" r:id="rId9"/>
    <p:sldId id="262" r:id="rId10"/>
    <p:sldId id="286" r:id="rId11"/>
    <p:sldId id="287" r:id="rId12"/>
    <p:sldId id="288" r:id="rId13"/>
    <p:sldId id="263" r:id="rId14"/>
    <p:sldId id="264" r:id="rId15"/>
    <p:sldId id="265" r:id="rId16"/>
    <p:sldId id="280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2" r:id="rId26"/>
    <p:sldId id="283" r:id="rId27"/>
    <p:sldId id="284" r:id="rId28"/>
    <p:sldId id="274" r:id="rId29"/>
    <p:sldId id="281" r:id="rId30"/>
    <p:sldId id="276" r:id="rId31"/>
    <p:sldId id="277" r:id="rId32"/>
    <p:sldId id="278" r:id="rId33"/>
  </p:sldIdLst>
  <p:sldSz cx="18288000" cy="10287000"/>
  <p:notesSz cx="6858000" cy="9144000"/>
  <p:embeddedFontLst>
    <p:embeddedFont>
      <p:font typeface="Pretendard SemiBold" panose="020B0600000101010101" charset="-127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KoPub돋움체 Bold" panose="02020603020101020101" pitchFamily="18" charset="-127"/>
      <p:regular r:id="rId41"/>
    </p:embeddedFont>
    <p:embeddedFont>
      <p:font typeface="KoPub돋움체 Medium" panose="020206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8A7"/>
    <a:srgbClr val="15704D"/>
    <a:srgbClr val="EDE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392" autoAdjust="0"/>
  </p:normalViewPr>
  <p:slideViewPr>
    <p:cSldViewPr>
      <p:cViewPr varScale="1">
        <p:scale>
          <a:sx n="68" d="100"/>
          <a:sy n="68" d="100"/>
        </p:scale>
        <p:origin x="90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E236041-A482-4BBD-90DF-B3C760D1D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107934-040F-42D1-96D3-D9222C4F4F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0AB7C-590B-4319-BD9A-2B443772A27B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C453D-3BC6-4E8A-BBBF-14E359069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C444C-017C-425D-9031-10D5543FF2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B346D-5E0A-49F9-95A4-2D53F534B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1095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F9E77-ECAC-4C37-A686-57954957EEAA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22162-6719-4432-8C2D-F2C809923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8062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D5A6-A0BB-433A-9EA8-139231C342D6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08BC-7DA5-467C-BCD0-63E21126932D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7AC48-CBAB-4826-B9A1-BA83F5DBA471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2D7-1CA1-427A-933E-2C21514B28D6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5EAE-2B1D-4A7A-8C36-7466EBCB92B9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3EDA-FC38-4BE9-A6F8-FCE32E0DA88F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DEC9-66A7-4978-85DC-31BFDF9AF665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44E2-B6D6-49FB-B131-E2AE6F4005D9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02BEE-91B7-4C33-A5D9-D94E95126DA6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15E8-F1ED-48FF-80BC-B0B431CA4420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4818-F67D-4816-BC4F-AA193A3FF899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8E9F1-0B4F-4746-82B6-ABC4DA9E4015}" type="datetime1">
              <a:rPr lang="en-US" altLang="ko-KR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2.png"/><Relationship Id="rId7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8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4.png"/><Relationship Id="rId7" Type="http://schemas.openxmlformats.org/officeDocument/2006/relationships/image" Target="../media/image4.png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11" Type="http://schemas.openxmlformats.org/officeDocument/2006/relationships/image" Target="../media/image88.png"/><Relationship Id="rId5" Type="http://schemas.openxmlformats.org/officeDocument/2006/relationships/image" Target="../media/image2.png"/><Relationship Id="rId10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8.png"/><Relationship Id="rId12" Type="http://schemas.openxmlformats.org/officeDocument/2006/relationships/image" Target="../media/image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21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83000" y="4508500"/>
            <a:ext cx="109728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15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최종</a:t>
            </a:r>
            <a:r>
              <a:rPr lang="ko-KR" sz="115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7900" y="2946400"/>
            <a:ext cx="131064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비동기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SNS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8F4F340-34E0-4608-9353-478000CE2DAB}"/>
              </a:ext>
            </a:extLst>
          </p:cNvPr>
          <p:cNvSpPr txBox="1"/>
          <p:nvPr/>
        </p:nvSpPr>
        <p:spPr>
          <a:xfrm>
            <a:off x="304800" y="209884"/>
            <a:ext cx="10210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32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</a:t>
            </a:r>
            <a:r>
              <a:rPr lang="ko-KR" altLang="en-US" sz="32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</a:t>
            </a:r>
            <a:endParaRPr lang="en-US" sz="32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021E5357-CEC9-4847-802C-AD8068496CAB}"/>
              </a:ext>
            </a:extLst>
          </p:cNvPr>
          <p:cNvSpPr txBox="1"/>
          <p:nvPr/>
        </p:nvSpPr>
        <p:spPr>
          <a:xfrm>
            <a:off x="15350289" y="209884"/>
            <a:ext cx="2819400" cy="6410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ko-KR" altLang="en-US" sz="3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이젠 </a:t>
            </a:r>
            <a:r>
              <a:rPr lang="en-US" altLang="ko-KR" sz="3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</a:t>
            </a:r>
            <a:r>
              <a:rPr lang="ko-KR" altLang="en-US" sz="3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아카데미</a:t>
            </a:r>
            <a:endParaRPr lang="en-US" sz="32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8F3C181-5EE0-4F1E-BB56-A39F42CB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83C4AA-2225-4B13-84FD-AFF8711B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B90F84E-F7E1-44D0-8C5E-268799200454}"/>
              </a:ext>
            </a:extLst>
          </p:cNvPr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09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1D709-7FE9-4349-AD70-65681638C806}"/>
              </a:ext>
            </a:extLst>
          </p:cNvPr>
          <p:cNvSpPr txBox="1"/>
          <p:nvPr/>
        </p:nvSpPr>
        <p:spPr>
          <a:xfrm>
            <a:off x="349250" y="152400"/>
            <a:ext cx="7880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</a:t>
            </a:r>
            <a:r>
              <a:rPr lang="ko-KR" altLang="en-US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산출물</a:t>
            </a:r>
            <a:r>
              <a:rPr lang="en-US" altLang="ko-KR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요구분석서</a:t>
            </a:r>
            <a:r>
              <a:rPr lang="en-US" altLang="ko-KR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5D37F9-2664-4D26-9F0B-3034426AC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838200"/>
            <a:ext cx="11442700" cy="85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654F3ECC-C84F-4112-BC16-6D1B045A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BDEDB9B-A140-4897-9869-BE9F647E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F34CE23-4E86-4924-8FAB-230F3F943BA9}"/>
              </a:ext>
            </a:extLst>
          </p:cNvPr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CAFE9-1406-40CF-9460-DCD65CA27E78}"/>
              </a:ext>
            </a:extLst>
          </p:cNvPr>
          <p:cNvSpPr txBox="1"/>
          <p:nvPr/>
        </p:nvSpPr>
        <p:spPr>
          <a:xfrm>
            <a:off x="349250" y="152400"/>
            <a:ext cx="7880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</a:t>
            </a:r>
            <a:r>
              <a:rPr lang="ko-KR" altLang="en-US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산출물</a:t>
            </a:r>
            <a:r>
              <a:rPr lang="en-US" altLang="ko-KR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요구분석서</a:t>
            </a:r>
            <a:r>
              <a:rPr lang="en-US" altLang="ko-KR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BD11D0-0EA1-434B-8C8B-E5EE4EDB3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838200"/>
            <a:ext cx="11442700" cy="85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6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083C4AA-2225-4B13-84FD-AFF8711B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1D709-7FE9-4349-AD70-65681638C806}"/>
              </a:ext>
            </a:extLst>
          </p:cNvPr>
          <p:cNvSpPr txBox="1"/>
          <p:nvPr/>
        </p:nvSpPr>
        <p:spPr>
          <a:xfrm>
            <a:off x="349250" y="152400"/>
            <a:ext cx="7880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</a:t>
            </a:r>
            <a:r>
              <a:rPr lang="ko-KR" altLang="en-US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산출물</a:t>
            </a:r>
            <a:r>
              <a:rPr lang="en-US" altLang="ko-KR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요구분석서</a:t>
            </a:r>
            <a:r>
              <a:rPr lang="en-US" altLang="ko-KR" sz="5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680B70-A233-45F3-865C-7E312009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838200"/>
            <a:ext cx="11442700" cy="861060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C66BDB6C-974C-4152-BE7D-27174EE4E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A102D7F-8BE7-4FB3-A2DB-37CC6ED2E920}"/>
              </a:ext>
            </a:extLst>
          </p:cNvPr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11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9657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838200"/>
            <a:ext cx="154813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>
                <a:solidFill>
                  <a:srgbClr val="F7EFE2"/>
                </a:solidFill>
                <a:latin typeface="Pretendard SemiBold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A59BC-35B9-4F25-8B79-7DC939CAEC94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38200"/>
            <a:ext cx="117348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>
                <a:solidFill>
                  <a:srgbClr val="F7EFE2"/>
                </a:solidFill>
                <a:latin typeface="Pretendard SemiBold"/>
              </a:rPr>
              <a:t>13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A34F8-451C-406C-BA89-BDC203D5633A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876300"/>
            <a:ext cx="15214600" cy="853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>
                <a:solidFill>
                  <a:srgbClr val="F7EFE2"/>
                </a:solidFill>
                <a:latin typeface="Pretendard SemiBold"/>
              </a:rPr>
              <a:t>14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E7D15-74AC-4539-9D11-C9D747108845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글쓰기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9D126F3-830F-478A-8E2A-D730CC12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50900"/>
            <a:ext cx="3032901" cy="855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15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4382B-02D5-48D4-A1C5-5424DD6F1917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디렉토리 설계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CC2529-1422-40ED-AD38-86B0F0C73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814" y="1068614"/>
            <a:ext cx="4038600" cy="7233313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6124DE69-5E8B-4124-904C-DD65C9074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02" y="121285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A0DC40EC-BF54-497A-91D8-53C829141D61}"/>
              </a:ext>
            </a:extLst>
          </p:cNvPr>
          <p:cNvSpPr txBox="1"/>
          <p:nvPr/>
        </p:nvSpPr>
        <p:spPr>
          <a:xfrm>
            <a:off x="537528" y="1320800"/>
            <a:ext cx="1508548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클래스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E260E27A-10A1-49A7-8848-6D6153315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076" y="121285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id="{A6ED0ADF-B462-4665-8BCC-4F1D8EE52E85}"/>
              </a:ext>
            </a:extLst>
          </p:cNvPr>
          <p:cNvSpPr txBox="1"/>
          <p:nvPr/>
        </p:nvSpPr>
        <p:spPr>
          <a:xfrm>
            <a:off x="8643902" y="1320800"/>
            <a:ext cx="1508548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89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4F9586E-98DB-462F-9FC4-53911A45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74932"/>
            <a:ext cx="13801848" cy="85484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16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4382B-02D5-48D4-A1C5-5424DD6F1917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(ERD)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50900"/>
            <a:ext cx="7670800" cy="4305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56200"/>
            <a:ext cx="7670800" cy="430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156200"/>
            <a:ext cx="7670800" cy="430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838200"/>
            <a:ext cx="7670800" cy="430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17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54026-B193-408D-A1D1-0313BA607939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프로토타입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Picture 30">
            <a:extLst>
              <a:ext uri="{FF2B5EF4-FFF2-40B4-BE49-F238E27FC236}">
                <a16:creationId xmlns:a16="http://schemas.microsoft.com/office/drawing/2014/main" id="{0F0D38EA-D778-4528-A803-46EB52864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162" y="5157177"/>
            <a:ext cx="16471900" cy="2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84E92-F833-4E9C-AB8C-3F6B60633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497027" y="3181350"/>
            <a:ext cx="4622800" cy="25400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D984E949-8985-4EB0-80CA-4FCC6D788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497027" y="7137400"/>
            <a:ext cx="4622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50900"/>
            <a:ext cx="17792700" cy="85471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18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822B6-8C30-48A9-B5FF-25F2958CFBDA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인덱스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29100" y="1879600"/>
            <a:ext cx="2463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250" y="152400"/>
            <a:ext cx="3308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9100" y="3009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r>
              <a:rPr 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6400" y="41402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기술스택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9100" y="75438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9100" y="52832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서비스구성도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53AA1C-7063-422C-B082-6946A62DA8E3}"/>
              </a:ext>
            </a:extLst>
          </p:cNvPr>
          <p:cNvGrpSpPr/>
          <p:nvPr/>
        </p:nvGrpSpPr>
        <p:grpSpPr>
          <a:xfrm>
            <a:off x="3195320" y="1714500"/>
            <a:ext cx="825500" cy="774700"/>
            <a:chOff x="3200400" y="1714500"/>
            <a:chExt cx="825500" cy="7747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17145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2" name="TextBox 12"/>
            <p:cNvSpPr txBox="1"/>
            <p:nvPr/>
          </p:nvSpPr>
          <p:spPr>
            <a:xfrm>
              <a:off x="3225800" y="18542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1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407C3F-5A28-46D7-B8FB-1D1C000DC1B4}"/>
              </a:ext>
            </a:extLst>
          </p:cNvPr>
          <p:cNvGrpSpPr/>
          <p:nvPr/>
        </p:nvGrpSpPr>
        <p:grpSpPr>
          <a:xfrm>
            <a:off x="3200400" y="2852737"/>
            <a:ext cx="825500" cy="774700"/>
            <a:chOff x="3200400" y="2857500"/>
            <a:chExt cx="825500" cy="7747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28575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4" name="TextBox 14"/>
            <p:cNvSpPr txBox="1"/>
            <p:nvPr/>
          </p:nvSpPr>
          <p:spPr>
            <a:xfrm>
              <a:off x="3225800" y="29972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220D982-D3B8-4B09-AC8B-49B9E299E50D}"/>
              </a:ext>
            </a:extLst>
          </p:cNvPr>
          <p:cNvGrpSpPr/>
          <p:nvPr/>
        </p:nvGrpSpPr>
        <p:grpSpPr>
          <a:xfrm>
            <a:off x="3180080" y="3990975"/>
            <a:ext cx="825500" cy="774700"/>
            <a:chOff x="3187700" y="3975100"/>
            <a:chExt cx="825500" cy="7747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39751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6" name="TextBox 16"/>
            <p:cNvSpPr txBox="1"/>
            <p:nvPr/>
          </p:nvSpPr>
          <p:spPr>
            <a:xfrm>
              <a:off x="3200400" y="41148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3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07FDF9-0B85-40C9-9449-37BD9D6534F9}"/>
              </a:ext>
            </a:extLst>
          </p:cNvPr>
          <p:cNvGrpSpPr/>
          <p:nvPr/>
        </p:nvGrpSpPr>
        <p:grpSpPr>
          <a:xfrm>
            <a:off x="3185160" y="5129212"/>
            <a:ext cx="825500" cy="774700"/>
            <a:chOff x="3187700" y="5080000"/>
            <a:chExt cx="825500" cy="7747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50800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8" name="TextBox 18"/>
            <p:cNvSpPr txBox="1"/>
            <p:nvPr/>
          </p:nvSpPr>
          <p:spPr>
            <a:xfrm>
              <a:off x="3200400" y="52197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4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AD74C6-4030-4642-8DE9-25CB7F7E70FE}"/>
              </a:ext>
            </a:extLst>
          </p:cNvPr>
          <p:cNvGrpSpPr/>
          <p:nvPr/>
        </p:nvGrpSpPr>
        <p:grpSpPr>
          <a:xfrm>
            <a:off x="3190240" y="6267450"/>
            <a:ext cx="825500" cy="774700"/>
            <a:chOff x="3187700" y="6134100"/>
            <a:chExt cx="825500" cy="7747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61341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0" name="TextBox 20"/>
            <p:cNvSpPr txBox="1"/>
            <p:nvPr/>
          </p:nvSpPr>
          <p:spPr>
            <a:xfrm>
              <a:off x="3200400" y="62738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5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229100" y="6438900"/>
            <a:ext cx="2463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프로젝트산출물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F341973-F0DD-4A35-A932-74BA2F9CD240}"/>
              </a:ext>
            </a:extLst>
          </p:cNvPr>
          <p:cNvGrpSpPr/>
          <p:nvPr/>
        </p:nvGrpSpPr>
        <p:grpSpPr>
          <a:xfrm>
            <a:off x="3173730" y="7383585"/>
            <a:ext cx="825500" cy="774700"/>
            <a:chOff x="3175000" y="7239000"/>
            <a:chExt cx="825500" cy="7747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00" y="72390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3" name="TextBox 23"/>
            <p:cNvSpPr txBox="1"/>
            <p:nvPr/>
          </p:nvSpPr>
          <p:spPr>
            <a:xfrm>
              <a:off x="3200400" y="73787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6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214100" y="18796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</a:t>
            </a:r>
            <a:r>
              <a:rPr lang="ko-KR" alt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</a:t>
            </a:r>
            <a:endParaRPr lang="ko-KR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5A2112D-D463-4D76-98BC-9DCE7079DE2C}"/>
              </a:ext>
            </a:extLst>
          </p:cNvPr>
          <p:cNvGrpSpPr/>
          <p:nvPr/>
        </p:nvGrpSpPr>
        <p:grpSpPr>
          <a:xfrm>
            <a:off x="10172700" y="1714500"/>
            <a:ext cx="825500" cy="774700"/>
            <a:chOff x="10172700" y="1714500"/>
            <a:chExt cx="825500" cy="774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700" y="17145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6" name="TextBox 26"/>
            <p:cNvSpPr txBox="1"/>
            <p:nvPr/>
          </p:nvSpPr>
          <p:spPr>
            <a:xfrm>
              <a:off x="10185400" y="18542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7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214100" y="3009900"/>
            <a:ext cx="2870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문제점 및 해결 과정</a:t>
            </a:r>
            <a:endParaRPr lang="ko-KR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6887690-C763-44AE-8B19-24F0A1AAC205}"/>
              </a:ext>
            </a:extLst>
          </p:cNvPr>
          <p:cNvGrpSpPr/>
          <p:nvPr/>
        </p:nvGrpSpPr>
        <p:grpSpPr>
          <a:xfrm>
            <a:off x="10182225" y="2852737"/>
            <a:ext cx="825500" cy="774700"/>
            <a:chOff x="10172700" y="2870200"/>
            <a:chExt cx="825500" cy="77470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700" y="28702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9" name="TextBox 29"/>
            <p:cNvSpPr txBox="1"/>
            <p:nvPr/>
          </p:nvSpPr>
          <p:spPr>
            <a:xfrm>
              <a:off x="10185400" y="30099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8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214100" y="4152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자체평가의견</a:t>
            </a:r>
            <a:endParaRPr lang="ko-KR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F31C20D-4EE7-417A-9013-377D8AC3CCEE}"/>
              </a:ext>
            </a:extLst>
          </p:cNvPr>
          <p:cNvGrpSpPr/>
          <p:nvPr/>
        </p:nvGrpSpPr>
        <p:grpSpPr>
          <a:xfrm>
            <a:off x="10191750" y="3990975"/>
            <a:ext cx="825500" cy="774700"/>
            <a:chOff x="10172700" y="4089400"/>
            <a:chExt cx="825500" cy="7747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700" y="40894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2" name="TextBox 32"/>
            <p:cNvSpPr txBox="1"/>
            <p:nvPr/>
          </p:nvSpPr>
          <p:spPr>
            <a:xfrm>
              <a:off x="10185400" y="42291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9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264900" y="5295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화면시연</a:t>
            </a:r>
            <a:endParaRPr lang="ko-KR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A5E739E-E230-4057-9C8C-47292116C852}"/>
              </a:ext>
            </a:extLst>
          </p:cNvPr>
          <p:cNvGrpSpPr/>
          <p:nvPr/>
        </p:nvGrpSpPr>
        <p:grpSpPr>
          <a:xfrm>
            <a:off x="10201275" y="5129212"/>
            <a:ext cx="825500" cy="774700"/>
            <a:chOff x="10198100" y="5232400"/>
            <a:chExt cx="825500" cy="774700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100" y="52324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5" name="TextBox 35"/>
            <p:cNvSpPr txBox="1"/>
            <p:nvPr/>
          </p:nvSpPr>
          <p:spPr>
            <a:xfrm>
              <a:off x="10223500" y="53721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10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7F41CCA-E542-4027-9C63-B049519528F1}"/>
              </a:ext>
            </a:extLst>
          </p:cNvPr>
          <p:cNvGrpSpPr/>
          <p:nvPr/>
        </p:nvGrpSpPr>
        <p:grpSpPr>
          <a:xfrm>
            <a:off x="10210800" y="6267450"/>
            <a:ext cx="825500" cy="774700"/>
            <a:chOff x="10210800" y="6400800"/>
            <a:chExt cx="825500" cy="774700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10800" y="64008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7" name="TextBox 37"/>
            <p:cNvSpPr txBox="1"/>
            <p:nvPr/>
          </p:nvSpPr>
          <p:spPr>
            <a:xfrm>
              <a:off x="10223500" y="65405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11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252200" y="6438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피드백</a:t>
            </a:r>
            <a:endParaRPr lang="en-US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4465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19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FD31C-8B80-4068-B8AD-E96217170044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876300"/>
            <a:ext cx="17767300" cy="855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20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66028-ECED-4481-B9F3-578AF37B42A7}"/>
              </a:ext>
            </a:extLst>
          </p:cNvPr>
          <p:cNvSpPr txBox="1"/>
          <p:nvPr/>
        </p:nvSpPr>
        <p:spPr>
          <a:xfrm>
            <a:off x="349250" y="152400"/>
            <a:ext cx="114617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게시글조회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914400"/>
            <a:ext cx="18262600" cy="844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21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8DCF8-0D42-4623-9666-A247F9D422AB}"/>
              </a:ext>
            </a:extLst>
          </p:cNvPr>
          <p:cNvSpPr txBox="1"/>
          <p:nvPr/>
        </p:nvSpPr>
        <p:spPr>
          <a:xfrm>
            <a:off x="349250" y="152400"/>
            <a:ext cx="108521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52525" y="1041400"/>
            <a:ext cx="7797800" cy="2311400"/>
          </a:xfrm>
          <a:prstGeom prst="rect">
            <a:avLst/>
          </a:prstGeom>
          <a:effectLst>
            <a:outerShdw blurRad="39353" dist="124849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43000" y="3543300"/>
            <a:ext cx="7848600" cy="2800350"/>
          </a:xfrm>
          <a:prstGeom prst="rect">
            <a:avLst/>
          </a:prstGeom>
          <a:effectLst>
            <a:outerShdw blurRad="39353" dist="124849" dir="27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81100" y="6578600"/>
            <a:ext cx="7797800" cy="2489200"/>
          </a:xfrm>
          <a:prstGeom prst="rect">
            <a:avLst/>
          </a:prstGeom>
          <a:effectLst>
            <a:outerShdw blurRad="45574" dist="134355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25000" y="1085850"/>
            <a:ext cx="7848600" cy="3492500"/>
          </a:xfrm>
          <a:prstGeom prst="rect">
            <a:avLst/>
          </a:prstGeom>
          <a:effectLst>
            <a:outerShdw blurRad="45574" dist="134355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4772025" y="-18415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4559300" y="22733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4800600" y="53213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12941300" y="-254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22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43025" y="21717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24125" y="2171700"/>
            <a:ext cx="64262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3025" y="262890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0325" y="2628900"/>
            <a:ext cx="6337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2725" y="1390650"/>
            <a:ext cx="2260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  <a:r>
              <a:rPr 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0000" y="3848100"/>
            <a:ext cx="226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51300" y="6896100"/>
            <a:ext cx="226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6200" y="1549400"/>
            <a:ext cx="361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46228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01900" y="4622800"/>
            <a:ext cx="655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통한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0800" y="520700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78100" y="5207000"/>
            <a:ext cx="63373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),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세션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8100" y="77597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89200" y="7759700"/>
            <a:ext cx="642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8100" y="828040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8100" y="8280400"/>
            <a:ext cx="6337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77400" y="240665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58500" y="2406650"/>
            <a:ext cx="642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회원과의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상호작용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77400" y="292735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34700" y="2927350"/>
            <a:ext cx="6337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주고받기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E5312B-04AA-46F0-944F-B9F6D73599EE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기능설계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Picture 5">
            <a:extLst>
              <a:ext uri="{FF2B5EF4-FFF2-40B4-BE49-F238E27FC236}">
                <a16:creationId xmlns:a16="http://schemas.microsoft.com/office/drawing/2014/main" id="{F5E2CC48-FD6A-421B-AC9F-9DCF955B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18650" y="5441950"/>
            <a:ext cx="7848600" cy="3492500"/>
          </a:xfrm>
          <a:prstGeom prst="rect">
            <a:avLst/>
          </a:prstGeom>
          <a:effectLst>
            <a:outerShdw blurRad="45574" dist="134355" dir="2700000">
              <a:srgbClr val="000000">
                <a:alpha val="10000"/>
              </a:srgbClr>
            </a:outerShdw>
          </a:effectLst>
        </p:spPr>
      </p:pic>
      <p:pic>
        <p:nvPicPr>
          <p:cNvPr id="36" name="Picture 11">
            <a:extLst>
              <a:ext uri="{FF2B5EF4-FFF2-40B4-BE49-F238E27FC236}">
                <a16:creationId xmlns:a16="http://schemas.microsoft.com/office/drawing/2014/main" id="{8A932ACD-38C8-46B7-AAE7-4799981C01A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16200000">
            <a:off x="12934950" y="43307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37" name="TextBox 20">
            <a:extLst>
              <a:ext uri="{FF2B5EF4-FFF2-40B4-BE49-F238E27FC236}">
                <a16:creationId xmlns:a16="http://schemas.microsoft.com/office/drawing/2014/main" id="{34223276-8A07-403A-BF3F-C672EA9AC6E6}"/>
              </a:ext>
            </a:extLst>
          </p:cNvPr>
          <p:cNvSpPr txBox="1"/>
          <p:nvPr/>
        </p:nvSpPr>
        <p:spPr>
          <a:xfrm>
            <a:off x="11499850" y="5905500"/>
            <a:ext cx="361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BCD9F889-B6B0-40DA-940D-C46ABBEA8F2D}"/>
              </a:ext>
            </a:extLst>
          </p:cNvPr>
          <p:cNvSpPr txBox="1"/>
          <p:nvPr/>
        </p:nvSpPr>
        <p:spPr>
          <a:xfrm>
            <a:off x="9671050" y="676275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DD415910-165E-489E-A811-E17AFAE68272}"/>
              </a:ext>
            </a:extLst>
          </p:cNvPr>
          <p:cNvSpPr txBox="1"/>
          <p:nvPr/>
        </p:nvSpPr>
        <p:spPr>
          <a:xfrm>
            <a:off x="10852150" y="6762750"/>
            <a:ext cx="642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블랙리스트 회원 확인 및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회원정지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3C49D856-4F4D-4638-9CCC-C4BB4C68810D}"/>
              </a:ext>
            </a:extLst>
          </p:cNvPr>
          <p:cNvSpPr txBox="1"/>
          <p:nvPr/>
        </p:nvSpPr>
        <p:spPr>
          <a:xfrm>
            <a:off x="9671050" y="728345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82EF5952-1A77-4EFB-9B63-562552181787}"/>
              </a:ext>
            </a:extLst>
          </p:cNvPr>
          <p:cNvSpPr txBox="1"/>
          <p:nvPr/>
        </p:nvSpPr>
        <p:spPr>
          <a:xfrm>
            <a:off x="10928350" y="7283450"/>
            <a:ext cx="6337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조회 후 삭제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 회원 활동정지 및 정지해제</a:t>
            </a:r>
            <a:endParaRPr lang="en-US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21948" y="5080000"/>
            <a:ext cx="8128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>
                <a:solidFill>
                  <a:srgbClr val="F7EFE2"/>
                </a:solidFill>
                <a:latin typeface="Pretendard SemiBold"/>
              </a:rPr>
              <a:t>23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2C33-6C2E-43C6-9936-0D265CC26CC3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구현결과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708EAF9-2040-44FF-A941-3E62AE2B6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" y="946542"/>
            <a:ext cx="5840371" cy="3153252"/>
          </a:xfrm>
          <a:prstGeom prst="rect">
            <a:avLst/>
          </a:prstGeom>
          <a:ln w="28575"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EFE26E4-4611-4965-B5FE-5621E1F3A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230" y="952500"/>
            <a:ext cx="5820519" cy="3134592"/>
          </a:xfrm>
          <a:prstGeom prst="rect">
            <a:avLst/>
          </a:prstGeom>
          <a:ln w="28575">
            <a:noFill/>
          </a:ln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2E2564C-810D-4EE5-81ED-E62ACF9A4C7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5906859" y="2519796"/>
            <a:ext cx="1389371" cy="3372"/>
          </a:xfrm>
          <a:prstGeom prst="bentConnector3">
            <a:avLst>
              <a:gd name="adj1" fmla="val 50000"/>
            </a:avLst>
          </a:prstGeom>
          <a:ln w="38100">
            <a:solidFill>
              <a:srgbClr val="157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3F0A3D7-9215-4E62-BC66-F81FFE6E8D61}"/>
              </a:ext>
            </a:extLst>
          </p:cNvPr>
          <p:cNvGrpSpPr/>
          <p:nvPr/>
        </p:nvGrpSpPr>
        <p:grpSpPr>
          <a:xfrm>
            <a:off x="14008193" y="1123950"/>
            <a:ext cx="568377" cy="536457"/>
            <a:chOff x="10193311" y="3337100"/>
            <a:chExt cx="568377" cy="536457"/>
          </a:xfrm>
        </p:grpSpPr>
        <p:pic>
          <p:nvPicPr>
            <p:cNvPr id="40" name="Picture 10">
              <a:extLst>
                <a:ext uri="{FF2B5EF4-FFF2-40B4-BE49-F238E27FC236}">
                  <a16:creationId xmlns:a16="http://schemas.microsoft.com/office/drawing/2014/main" id="{298528C6-EFE3-4D96-8116-7658407C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93311" y="3337100"/>
              <a:ext cx="568377" cy="5334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B837C7AA-D03F-490D-8C5E-49BE1C265411}"/>
                </a:ext>
              </a:extLst>
            </p:cNvPr>
            <p:cNvSpPr txBox="1"/>
            <p:nvPr/>
          </p:nvSpPr>
          <p:spPr>
            <a:xfrm>
              <a:off x="10310804" y="3393957"/>
              <a:ext cx="333390" cy="47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15704D"/>
                  </a:solidFill>
                  <a:latin typeface="Pretendard SemiBold"/>
                </a:rPr>
                <a:t>1</a:t>
              </a:r>
            </a:p>
          </p:txBody>
        </p:sp>
      </p:grpSp>
      <p:sp>
        <p:nvSpPr>
          <p:cNvPr id="44" name="TextBox 8">
            <a:extLst>
              <a:ext uri="{FF2B5EF4-FFF2-40B4-BE49-F238E27FC236}">
                <a16:creationId xmlns:a16="http://schemas.microsoft.com/office/drawing/2014/main" id="{7E998FA1-9A33-41AB-8687-8E6942BE3762}"/>
              </a:ext>
            </a:extLst>
          </p:cNvPr>
          <p:cNvSpPr txBox="1"/>
          <p:nvPr/>
        </p:nvSpPr>
        <p:spPr>
          <a:xfrm>
            <a:off x="14264250" y="1109131"/>
            <a:ext cx="3957262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 스크롤 로드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3B4698E5-8AB9-454F-BE25-B49F87DF2D8C}"/>
              </a:ext>
            </a:extLst>
          </p:cNvPr>
          <p:cNvSpPr txBox="1"/>
          <p:nvPr/>
        </p:nvSpPr>
        <p:spPr>
          <a:xfrm>
            <a:off x="14008193" y="1875557"/>
            <a:ext cx="3957263" cy="4489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처음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들어갔을때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몇 개의 게시글만 보이고 스크롤되면 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ajax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게시글 정보를 추가로 받아와 출력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7F0588D-D9E0-4214-9489-1D0EB6A12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1" y="4360142"/>
            <a:ext cx="8115298" cy="4873773"/>
          </a:xfrm>
          <a:prstGeom prst="rect">
            <a:avLst/>
          </a:prstGeom>
          <a:ln>
            <a:solidFill>
              <a:srgbClr val="90B8A7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F51103F-174B-4184-9BE3-55F7A378E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2162" y="6989201"/>
            <a:ext cx="9096375" cy="2133600"/>
          </a:xfrm>
          <a:prstGeom prst="rect">
            <a:avLst/>
          </a:prstGeom>
          <a:ln>
            <a:solidFill>
              <a:srgbClr val="90B8A7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21948" y="5080000"/>
            <a:ext cx="8128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>
                <a:solidFill>
                  <a:srgbClr val="F7EFE2"/>
                </a:solidFill>
                <a:latin typeface="Pretendard SemiBold"/>
              </a:rPr>
              <a:t>24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2C33-6C2E-43C6-9936-0D265CC26CC3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구현결과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47E95D4-13F4-4FC3-B1DD-0275782B3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983665"/>
            <a:ext cx="7026699" cy="530293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0970D7-A10F-44E4-933C-1719EC973E06}"/>
              </a:ext>
            </a:extLst>
          </p:cNvPr>
          <p:cNvGrpSpPr/>
          <p:nvPr/>
        </p:nvGrpSpPr>
        <p:grpSpPr>
          <a:xfrm>
            <a:off x="14008193" y="1123950"/>
            <a:ext cx="568377" cy="536457"/>
            <a:chOff x="10193311" y="3337100"/>
            <a:chExt cx="568377" cy="536457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0D52AC82-F265-4F7F-8336-D51976A5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93311" y="3337100"/>
              <a:ext cx="568377" cy="5334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D3B45256-69D4-4B8D-93F0-C4C1C2650A3B}"/>
                </a:ext>
              </a:extLst>
            </p:cNvPr>
            <p:cNvSpPr txBox="1"/>
            <p:nvPr/>
          </p:nvSpPr>
          <p:spPr>
            <a:xfrm>
              <a:off x="10310804" y="3393957"/>
              <a:ext cx="333390" cy="47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400" dirty="0">
                  <a:solidFill>
                    <a:srgbClr val="15704D"/>
                  </a:solidFill>
                  <a:latin typeface="Pretendard SemiBold"/>
                </a:rPr>
                <a:t>2</a:t>
              </a:r>
              <a:endParaRPr lang="en-US" sz="2400" b="0" i="0" u="none" strike="noStrike" dirty="0">
                <a:solidFill>
                  <a:srgbClr val="15704D"/>
                </a:solidFill>
                <a:latin typeface="Pretendard SemiBold"/>
              </a:endParaRP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3CC81453-5016-484C-96C0-7383E34B46F0}"/>
              </a:ext>
            </a:extLst>
          </p:cNvPr>
          <p:cNvSpPr txBox="1"/>
          <p:nvPr/>
        </p:nvSpPr>
        <p:spPr>
          <a:xfrm>
            <a:off x="14823050" y="1109131"/>
            <a:ext cx="19409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게시글조회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AAE0C513-4E24-4900-A2C1-8A59DD2743C2}"/>
              </a:ext>
            </a:extLst>
          </p:cNvPr>
          <p:cNvSpPr txBox="1"/>
          <p:nvPr/>
        </p:nvSpPr>
        <p:spPr>
          <a:xfrm>
            <a:off x="14008193" y="1875557"/>
            <a:ext cx="3957263" cy="4489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모달창에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게시글정보를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ajax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불러옴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6362E9C-C953-4AAC-BAA3-891331AA1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7889" y="983664"/>
            <a:ext cx="6038321" cy="5302937"/>
          </a:xfrm>
          <a:prstGeom prst="rect">
            <a:avLst/>
          </a:prstGeom>
          <a:ln>
            <a:solidFill>
              <a:srgbClr val="90B8A7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D41DF2-4B74-4041-9590-D030E57AA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95" y="6419365"/>
            <a:ext cx="13332315" cy="971316"/>
          </a:xfrm>
          <a:prstGeom prst="rect">
            <a:avLst/>
          </a:prstGeom>
          <a:ln>
            <a:solidFill>
              <a:srgbClr val="90B8A7"/>
            </a:solidFill>
          </a:ln>
        </p:spPr>
      </p:pic>
    </p:spTree>
    <p:extLst>
      <p:ext uri="{BB962C8B-B14F-4D97-AF65-F5344CB8AC3E}">
        <p14:creationId xmlns:p14="http://schemas.microsoft.com/office/powerpoint/2010/main" val="2133270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21948" y="5080000"/>
            <a:ext cx="8128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>
                <a:solidFill>
                  <a:srgbClr val="F7EFE2"/>
                </a:solidFill>
                <a:latin typeface="Pretendard SemiBold"/>
              </a:rPr>
              <a:t>25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2C33-6C2E-43C6-9936-0D265CC26CC3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구현결과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0970D7-A10F-44E4-933C-1719EC973E06}"/>
              </a:ext>
            </a:extLst>
          </p:cNvPr>
          <p:cNvGrpSpPr/>
          <p:nvPr/>
        </p:nvGrpSpPr>
        <p:grpSpPr>
          <a:xfrm>
            <a:off x="14008193" y="1123950"/>
            <a:ext cx="568377" cy="536457"/>
            <a:chOff x="10193311" y="3337100"/>
            <a:chExt cx="568377" cy="536457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0D52AC82-F265-4F7F-8336-D51976A5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3311" y="3337100"/>
              <a:ext cx="568377" cy="5334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D3B45256-69D4-4B8D-93F0-C4C1C2650A3B}"/>
                </a:ext>
              </a:extLst>
            </p:cNvPr>
            <p:cNvSpPr txBox="1"/>
            <p:nvPr/>
          </p:nvSpPr>
          <p:spPr>
            <a:xfrm>
              <a:off x="10310804" y="3393957"/>
              <a:ext cx="333390" cy="47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15704D"/>
                  </a:solidFill>
                  <a:latin typeface="Pretendard SemiBold"/>
                </a:rPr>
                <a:t>3</a:t>
              </a: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3CC81453-5016-484C-96C0-7383E34B46F0}"/>
              </a:ext>
            </a:extLst>
          </p:cNvPr>
          <p:cNvSpPr txBox="1"/>
          <p:nvPr/>
        </p:nvSpPr>
        <p:spPr>
          <a:xfrm>
            <a:off x="14823050" y="1109131"/>
            <a:ext cx="19409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댓글수정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AAE0C513-4E24-4900-A2C1-8A59DD2743C2}"/>
              </a:ext>
            </a:extLst>
          </p:cNvPr>
          <p:cNvSpPr txBox="1"/>
          <p:nvPr/>
        </p:nvSpPr>
        <p:spPr>
          <a:xfrm>
            <a:off x="14008193" y="1875557"/>
            <a:ext cx="3957263" cy="4489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햄버거버튼을 눌러 본인이 작성한 댓글을 수정하거나 삭제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4015C7-5365-413C-9C3C-378F552E9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1" y="952500"/>
            <a:ext cx="6446518" cy="1690691"/>
          </a:xfrm>
          <a:prstGeom prst="rect">
            <a:avLst/>
          </a:prstGeom>
          <a:ln>
            <a:solidFill>
              <a:srgbClr val="90B8A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0288DE-42A8-4990-B273-E637DFEE2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675" y="952500"/>
            <a:ext cx="5429250" cy="2736850"/>
          </a:xfrm>
          <a:prstGeom prst="rect">
            <a:avLst/>
          </a:prstGeom>
          <a:ln>
            <a:solidFill>
              <a:srgbClr val="90B8A7"/>
            </a:solidFill>
          </a:ln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854AC5D-28CE-4100-99E8-0748253E62BD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5622925" y="1797846"/>
            <a:ext cx="1463676" cy="523079"/>
          </a:xfrm>
          <a:prstGeom prst="bentConnector3">
            <a:avLst>
              <a:gd name="adj1" fmla="val 50000"/>
            </a:avLst>
          </a:prstGeom>
          <a:ln w="38100">
            <a:solidFill>
              <a:srgbClr val="157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C4DDDA9-DA1B-414B-8FCE-8AC91DD0A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675" y="3924077"/>
            <a:ext cx="9775825" cy="5423667"/>
          </a:xfrm>
          <a:prstGeom prst="rect">
            <a:avLst/>
          </a:prstGeom>
          <a:ln>
            <a:solidFill>
              <a:srgbClr val="90B8A7"/>
            </a:solidFill>
          </a:ln>
        </p:spPr>
      </p:pic>
    </p:spTree>
    <p:extLst>
      <p:ext uri="{BB962C8B-B14F-4D97-AF65-F5344CB8AC3E}">
        <p14:creationId xmlns:p14="http://schemas.microsoft.com/office/powerpoint/2010/main" val="146544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D199F48-61CB-4A2D-B528-F0C1570D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40" y="2138847"/>
            <a:ext cx="7049356" cy="7274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F7D6983-B52F-49AC-833B-96CFDC86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3" y="5774912"/>
            <a:ext cx="6443567" cy="3638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721948" y="5080000"/>
            <a:ext cx="8128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>
                <a:solidFill>
                  <a:srgbClr val="F7EFE2"/>
                </a:solidFill>
                <a:latin typeface="Pretendard SemiBold"/>
              </a:rPr>
              <a:t>26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2C33-6C2E-43C6-9936-0D265CC26CC3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구현결과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0970D7-A10F-44E4-933C-1719EC973E06}"/>
              </a:ext>
            </a:extLst>
          </p:cNvPr>
          <p:cNvGrpSpPr/>
          <p:nvPr/>
        </p:nvGrpSpPr>
        <p:grpSpPr>
          <a:xfrm>
            <a:off x="14008193" y="1123950"/>
            <a:ext cx="568377" cy="536457"/>
            <a:chOff x="10193311" y="3337100"/>
            <a:chExt cx="568377" cy="536457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0D52AC82-F265-4F7F-8336-D51976A5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93311" y="3337100"/>
              <a:ext cx="568377" cy="5334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D3B45256-69D4-4B8D-93F0-C4C1C2650A3B}"/>
                </a:ext>
              </a:extLst>
            </p:cNvPr>
            <p:cNvSpPr txBox="1"/>
            <p:nvPr/>
          </p:nvSpPr>
          <p:spPr>
            <a:xfrm>
              <a:off x="10310804" y="3393957"/>
              <a:ext cx="333390" cy="47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400" dirty="0">
                  <a:solidFill>
                    <a:srgbClr val="15704D"/>
                  </a:solidFill>
                  <a:latin typeface="Pretendard SemiBold"/>
                </a:rPr>
                <a:t>4</a:t>
              </a:r>
              <a:endParaRPr lang="en-US" sz="2400" b="0" i="0" u="none" strike="noStrike" dirty="0">
                <a:solidFill>
                  <a:srgbClr val="15704D"/>
                </a:solidFill>
                <a:latin typeface="Pretendard SemiBold"/>
              </a:endParaRP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3CC81453-5016-484C-96C0-7383E34B46F0}"/>
              </a:ext>
            </a:extLst>
          </p:cNvPr>
          <p:cNvSpPr txBox="1"/>
          <p:nvPr/>
        </p:nvSpPr>
        <p:spPr>
          <a:xfrm>
            <a:off x="14823050" y="1109131"/>
            <a:ext cx="19409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AAE0C513-4E24-4900-A2C1-8A59DD2743C2}"/>
              </a:ext>
            </a:extLst>
          </p:cNvPr>
          <p:cNvSpPr txBox="1"/>
          <p:nvPr/>
        </p:nvSpPr>
        <p:spPr>
          <a:xfrm>
            <a:off x="14008193" y="1875557"/>
            <a:ext cx="3957263" cy="4489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작성한 글에 댓글이 달리거나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 등이 될 경우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팔로워될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경우 알림</a:t>
            </a:r>
            <a:endParaRPr lang="en-US" altLang="ko-KR" sz="2500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알림내용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클릭시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읽음처리되어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목록에서 사라짐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일정시간마다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알림갯수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854AC5D-28CE-4100-99E8-0748253E62B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2943550" y="1390698"/>
            <a:ext cx="488950" cy="64848"/>
          </a:xfrm>
          <a:prstGeom prst="bentConnector3">
            <a:avLst>
              <a:gd name="adj1" fmla="val 50000"/>
            </a:avLst>
          </a:prstGeom>
          <a:ln w="38100">
            <a:solidFill>
              <a:srgbClr val="157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79DBA15-01C3-47C3-A27C-04F2557B6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9326" y="1061377"/>
            <a:ext cx="6494377" cy="889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85DDE7B-2D02-4150-A31C-BD58AFC0B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3" y="2095500"/>
            <a:ext cx="6434797" cy="367941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A73CC06-0DBC-48FA-8C23-405D572BD5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" y="876300"/>
            <a:ext cx="2929263" cy="11584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01FFBB1-D644-47C6-8676-21D2BF6745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2500" y="856418"/>
            <a:ext cx="3175840" cy="106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43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D2FEAB1-42BF-4AFC-8EA8-BD1CEDCB9ED0}"/>
              </a:ext>
            </a:extLst>
          </p:cNvPr>
          <p:cNvSpPr/>
          <p:nvPr/>
        </p:nvSpPr>
        <p:spPr>
          <a:xfrm>
            <a:off x="222738" y="6578599"/>
            <a:ext cx="17830800" cy="2728155"/>
          </a:xfrm>
          <a:prstGeom prst="roundRect">
            <a:avLst/>
          </a:prstGeom>
          <a:solidFill>
            <a:srgbClr val="EDE9E3"/>
          </a:solidFill>
          <a:ln>
            <a:solidFill>
              <a:srgbClr val="90B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2D55AE6-F90B-4CA4-AF7C-8BFB05100200}"/>
              </a:ext>
            </a:extLst>
          </p:cNvPr>
          <p:cNvSpPr/>
          <p:nvPr/>
        </p:nvSpPr>
        <p:spPr>
          <a:xfrm>
            <a:off x="228600" y="1028700"/>
            <a:ext cx="17830800" cy="2819400"/>
          </a:xfrm>
          <a:prstGeom prst="roundRect">
            <a:avLst/>
          </a:prstGeom>
          <a:solidFill>
            <a:srgbClr val="EDE9E3"/>
          </a:solidFill>
          <a:ln>
            <a:solidFill>
              <a:srgbClr val="90B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>
                <a:solidFill>
                  <a:srgbClr val="F7EFE2"/>
                </a:solidFill>
                <a:latin typeface="Pretendard SemiBold"/>
              </a:rPr>
              <a:t>27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3400" y="1485900"/>
            <a:ext cx="17526000" cy="1028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dirty="0"/>
              <a:t>프로젝트 중반까지 일정 관리 도구가 체계적으로 마련되지 않아 작업 진행 상황을 추적하는 데 어려움이 있었습니다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일정 조율이 원활하지 않아 일부 작업이 지연되었고</a:t>
            </a:r>
            <a:r>
              <a:rPr lang="en-US" altLang="ko-KR" sz="2400" dirty="0"/>
              <a:t>, </a:t>
            </a:r>
            <a:r>
              <a:rPr lang="ko-KR" altLang="en-US" sz="2400" dirty="0"/>
              <a:t>팀원 간 작업 진행 상황 공유가 불충분하여 효율적인 협업에 어려움을 겪었습니다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2166E-C9A6-4513-9D67-08827498564C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문제점 및 해결과정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D9FDE5EC-A3AF-4E19-B73D-D13DA7291322}"/>
              </a:ext>
            </a:extLst>
          </p:cNvPr>
          <p:cNvSpPr txBox="1"/>
          <p:nvPr/>
        </p:nvSpPr>
        <p:spPr>
          <a:xfrm>
            <a:off x="501650" y="1028700"/>
            <a:ext cx="391795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문제점</a:t>
            </a:r>
            <a:r>
              <a:rPr lang="en-US" altLang="ko-KR" sz="28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 : </a:t>
            </a:r>
            <a:r>
              <a:rPr lang="ko-KR" altLang="en-US" sz="28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 조율의 어려움</a:t>
            </a:r>
            <a:endParaRPr lang="en-US" sz="2800" b="0" i="0" u="none" strike="noStrike" spc="-200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F57F8D75-366F-45E2-B3AA-79A65EDA9C82}"/>
              </a:ext>
            </a:extLst>
          </p:cNvPr>
          <p:cNvSpPr txBox="1"/>
          <p:nvPr/>
        </p:nvSpPr>
        <p:spPr>
          <a:xfrm>
            <a:off x="533400" y="2400300"/>
            <a:ext cx="17297400" cy="15621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b="1" dirty="0"/>
              <a:t>해결 과정 </a:t>
            </a:r>
            <a:r>
              <a:rPr lang="en-US" altLang="ko-KR" sz="2400" dirty="0"/>
              <a:t>: </a:t>
            </a:r>
            <a:r>
              <a:rPr lang="ko-KR" altLang="en-US" sz="2400" dirty="0"/>
              <a:t>프로젝트 중반부부터 </a:t>
            </a:r>
            <a:r>
              <a:rPr lang="ko-KR" altLang="en-US" sz="2400" dirty="0" err="1"/>
              <a:t>노션</a:t>
            </a:r>
            <a:r>
              <a:rPr lang="en-US" altLang="ko-KR" sz="2400" dirty="0"/>
              <a:t>(Notion)</a:t>
            </a:r>
            <a:r>
              <a:rPr lang="ko-KR" altLang="en-US" sz="2400" dirty="0"/>
              <a:t>을 일정 관리 도구로 도입하여 문제를 해결했습니다</a:t>
            </a:r>
            <a:r>
              <a:rPr lang="en-US" altLang="ko-KR" sz="2400" dirty="0"/>
              <a:t>. </a:t>
            </a:r>
            <a:r>
              <a:rPr lang="ko-KR" altLang="en-US" sz="2400" dirty="0" err="1"/>
              <a:t>노션을</a:t>
            </a:r>
            <a:r>
              <a:rPr lang="ko-KR" altLang="en-US" sz="2400" dirty="0"/>
              <a:t> 통해 </a:t>
            </a:r>
            <a:r>
              <a:rPr lang="ko-KR" altLang="en-US" sz="2400" dirty="0" err="1"/>
              <a:t>작업별</a:t>
            </a:r>
            <a:r>
              <a:rPr lang="ko-KR" altLang="en-US" sz="2400" dirty="0"/>
              <a:t> 마감일과 진행 상황을 한눈에 확인할 수 있도록 설정하고</a:t>
            </a:r>
            <a:r>
              <a:rPr lang="en-US" altLang="ko-KR" sz="2400" dirty="0"/>
              <a:t>, </a:t>
            </a:r>
            <a:r>
              <a:rPr lang="ko-KR" altLang="en-US" sz="2400" dirty="0"/>
              <a:t>팀원들이 실시간으로 작업 현황을 업데이트하여 서로의 작업 상태를 쉽게 파악할 수 있게 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이로 인해 일정 조율과 공유가 </a:t>
            </a:r>
            <a:r>
              <a:rPr lang="ko-KR" altLang="en-US" sz="2400" dirty="0" err="1"/>
              <a:t>원활해졌고</a:t>
            </a:r>
            <a:r>
              <a:rPr lang="en-US" altLang="ko-KR" sz="2400" dirty="0"/>
              <a:t>, </a:t>
            </a:r>
            <a:r>
              <a:rPr lang="ko-KR" altLang="en-US" sz="2400" dirty="0"/>
              <a:t>지연 문제를 줄일 수 있었습니다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FFF1447-29B2-4644-B24E-1F1D2667F9D6}"/>
              </a:ext>
            </a:extLst>
          </p:cNvPr>
          <p:cNvSpPr/>
          <p:nvPr/>
        </p:nvSpPr>
        <p:spPr>
          <a:xfrm>
            <a:off x="222738" y="4041531"/>
            <a:ext cx="17830800" cy="2346569"/>
          </a:xfrm>
          <a:prstGeom prst="roundRect">
            <a:avLst/>
          </a:prstGeom>
          <a:solidFill>
            <a:srgbClr val="EDE9E3"/>
          </a:solidFill>
          <a:ln>
            <a:solidFill>
              <a:srgbClr val="90B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4DD7058D-6855-4083-8A99-2DEB30C3D342}"/>
              </a:ext>
            </a:extLst>
          </p:cNvPr>
          <p:cNvSpPr txBox="1"/>
          <p:nvPr/>
        </p:nvSpPr>
        <p:spPr>
          <a:xfrm>
            <a:off x="533400" y="4495800"/>
            <a:ext cx="17526000" cy="1028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dirty="0"/>
              <a:t>프로젝트 초기에 </a:t>
            </a:r>
            <a:r>
              <a:rPr lang="en-US" altLang="ko-KR" sz="2400" dirty="0"/>
              <a:t>AJAX</a:t>
            </a:r>
            <a:r>
              <a:rPr lang="ko-KR" altLang="en-US" sz="2400" dirty="0"/>
              <a:t>와 </a:t>
            </a:r>
            <a:r>
              <a:rPr lang="en-US" altLang="ko-KR" sz="2400" dirty="0"/>
              <a:t>JSON</a:t>
            </a:r>
            <a:r>
              <a:rPr lang="ko-KR" altLang="en-US" sz="2400" dirty="0"/>
              <a:t>을 활용한 비동기 통신 기술이 익숙하지 않아 데이터 전송 및 갱신 기능을 구현하는 데 예상보다 많은 시간이 소요되었습니다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비동기 통신에 대한 개념 이해 부족으로 인해 일부 기능이 지연되었고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효율적인 데이터 처리 방식 설계에 어려움이 있었습니다</a:t>
            </a: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B1C2E206-9674-4213-9A9C-18E5A3AC18F1}"/>
              </a:ext>
            </a:extLst>
          </p:cNvPr>
          <p:cNvSpPr txBox="1"/>
          <p:nvPr/>
        </p:nvSpPr>
        <p:spPr>
          <a:xfrm>
            <a:off x="501650" y="4038600"/>
            <a:ext cx="9099550" cy="4445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문제점</a:t>
            </a:r>
            <a:r>
              <a:rPr lang="en-US" altLang="ko-KR" dirty="0"/>
              <a:t>2 : AJAX</a:t>
            </a:r>
            <a:r>
              <a:rPr lang="ko-KR" altLang="en-US" dirty="0"/>
              <a:t>와 </a:t>
            </a:r>
            <a:r>
              <a:rPr lang="en-US" altLang="ko-KR" dirty="0"/>
              <a:t>JSON </a:t>
            </a:r>
            <a:r>
              <a:rPr lang="ko-KR" altLang="en-US" dirty="0"/>
              <a:t>미숙지로 인한 기능 구현 지연</a:t>
            </a:r>
            <a:endParaRPr lang="en-US" dirty="0"/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7038D8E2-D41B-493C-97DE-BBD0B5B6E703}"/>
              </a:ext>
            </a:extLst>
          </p:cNvPr>
          <p:cNvSpPr txBox="1"/>
          <p:nvPr/>
        </p:nvSpPr>
        <p:spPr>
          <a:xfrm>
            <a:off x="533400" y="5410200"/>
            <a:ext cx="17297400" cy="15621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b="1" dirty="0"/>
              <a:t>해결 과정 </a:t>
            </a:r>
            <a:r>
              <a:rPr lang="en-US" altLang="ko-KR" sz="2400" dirty="0"/>
              <a:t>: </a:t>
            </a:r>
            <a:r>
              <a:rPr lang="ko-KR" altLang="en-US" sz="2400" dirty="0"/>
              <a:t>기능 구현 속도를 높이기 위해 개인 공부 시간을</a:t>
            </a:r>
            <a:r>
              <a:rPr lang="ko-KR" altLang="en-US" sz="2400" b="1" dirty="0"/>
              <a:t> </a:t>
            </a:r>
            <a:r>
              <a:rPr lang="ko-KR" altLang="en-US" sz="2400" dirty="0"/>
              <a:t>확보하여 </a:t>
            </a:r>
            <a:r>
              <a:rPr lang="en-US" altLang="ko-KR" sz="2400" dirty="0"/>
              <a:t>AJAX</a:t>
            </a:r>
            <a:r>
              <a:rPr lang="ko-KR" altLang="en-US" sz="2400" dirty="0"/>
              <a:t>와 </a:t>
            </a:r>
            <a:r>
              <a:rPr lang="en-US" altLang="ko-KR" sz="2400" dirty="0"/>
              <a:t>JSON</a:t>
            </a:r>
            <a:r>
              <a:rPr lang="ko-KR" altLang="en-US" sz="2400" dirty="0"/>
              <a:t>에 대해 학습했습니다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이를 통해 기능 구현에 필요한 지식을 확립할 수 있었으며</a:t>
            </a:r>
            <a:r>
              <a:rPr lang="en-US" altLang="ko-KR" sz="2400" dirty="0"/>
              <a:t>, </a:t>
            </a:r>
            <a:r>
              <a:rPr lang="ko-KR" altLang="en-US" sz="2400" dirty="0"/>
              <a:t>프로젝트 후반부에는 비동기 방식으로 실시간 데이터 갱신 기능을 원활하게 구현할 수 있었습니다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CF065B2-D0AB-4376-94B9-DE19C9938746}"/>
              </a:ext>
            </a:extLst>
          </p:cNvPr>
          <p:cNvSpPr txBox="1"/>
          <p:nvPr/>
        </p:nvSpPr>
        <p:spPr>
          <a:xfrm>
            <a:off x="533400" y="7048500"/>
            <a:ext cx="17526000" cy="1028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2400" dirty="0"/>
              <a:t>AJAX</a:t>
            </a:r>
            <a:r>
              <a:rPr lang="ko-KR" altLang="en-US" sz="2400" dirty="0"/>
              <a:t>를 이용해 게시판 데이터를 가져올 때 </a:t>
            </a:r>
            <a:r>
              <a:rPr lang="en-US" altLang="ko-KR" sz="2400" dirty="0"/>
              <a:t>HTML </a:t>
            </a:r>
            <a:r>
              <a:rPr lang="ko-KR" altLang="en-US" sz="2400" dirty="0"/>
              <a:t>전체를 받아와 화면에 렌더링하는 방식을 사용하여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양이 많아질수록 로딩 시간이 길어져 성능 저하가 발생했습니다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특히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데이터가 많아질수록 화면이 느리게 표시되거나 지연되는 문제가 있었습니다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E10F2DAC-8A3C-4D20-B2EC-9253DD447DFE}"/>
              </a:ext>
            </a:extLst>
          </p:cNvPr>
          <p:cNvSpPr txBox="1"/>
          <p:nvPr/>
        </p:nvSpPr>
        <p:spPr>
          <a:xfrm>
            <a:off x="501650" y="6591300"/>
            <a:ext cx="9099550" cy="4445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문제점</a:t>
            </a:r>
            <a:r>
              <a:rPr lang="en-US" altLang="ko-KR" dirty="0"/>
              <a:t>3 : </a:t>
            </a:r>
            <a:r>
              <a:rPr lang="ko-KR" altLang="en-US" dirty="0"/>
              <a:t>게시판 성능 저하</a:t>
            </a:r>
            <a:endParaRPr lang="en-US" dirty="0"/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3F4E33-7D49-4B30-A11A-49DA7696C247}"/>
              </a:ext>
            </a:extLst>
          </p:cNvPr>
          <p:cNvSpPr txBox="1"/>
          <p:nvPr/>
        </p:nvSpPr>
        <p:spPr>
          <a:xfrm>
            <a:off x="533400" y="7962900"/>
            <a:ext cx="17297400" cy="15621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b="1" dirty="0"/>
              <a:t>해결 과정 </a:t>
            </a:r>
            <a:r>
              <a:rPr lang="en-US" altLang="ko-KR" sz="2400" dirty="0"/>
              <a:t>: </a:t>
            </a:r>
            <a:r>
              <a:rPr lang="ko-KR" altLang="en-US" sz="2400" dirty="0"/>
              <a:t>성능 문제를 개선하기 위해 </a:t>
            </a:r>
            <a:r>
              <a:rPr lang="en-US" altLang="ko-KR" sz="2400" dirty="0"/>
              <a:t>HTML </a:t>
            </a:r>
            <a:r>
              <a:rPr lang="ko-KR" altLang="en-US" sz="2400" dirty="0"/>
              <a:t>전체가 아닌 </a:t>
            </a:r>
            <a:r>
              <a:rPr lang="en-US" altLang="ko-KR" sz="2400" dirty="0"/>
              <a:t>JSON </a:t>
            </a:r>
            <a:r>
              <a:rPr lang="ko-KR" altLang="en-US" sz="2400" dirty="0"/>
              <a:t>형식으로 필요한 데이터만 서버에서 받아오는 방식으로 수정했습니다</a:t>
            </a:r>
            <a:r>
              <a:rPr lang="en-US" altLang="ko-KR" sz="2400" dirty="0"/>
              <a:t>. JSON</a:t>
            </a:r>
            <a:r>
              <a:rPr lang="ko-KR" altLang="en-US" sz="2400" dirty="0"/>
              <a:t>으로 데이터만 받아오면 클라이언트에서 필요한 정보만 추출해 화면에 동적으로 표시할 수 있어 로딩 속도가 크게 개선되었습니다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통해 불필요한 데이터 로딩을 줄여 성능 저하 문제를 해결하고</a:t>
            </a:r>
            <a:r>
              <a:rPr lang="en-US" altLang="ko-KR" sz="2400" dirty="0"/>
              <a:t>, </a:t>
            </a:r>
            <a:r>
              <a:rPr lang="ko-KR" altLang="en-US" sz="2400" dirty="0"/>
              <a:t>게시판의 응답 속도와 사용자 경험을 개선할 수 있었습니다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28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228600" y="1028700"/>
            <a:ext cx="39370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 부합정도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6001" y="50800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3974" y="1532355"/>
            <a:ext cx="18044025" cy="23220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관리자가 효율적으로 사용자 정보를 관리할 수 있는 소셜 웹 서비스를 개발하고자 하는 의도에 맞춰 전반적으로 충실하게 구현되었습니다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AJAX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활용한 실시간 데이터 갱신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사용자와 상호작용하는 인터페이스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 관리 등 초기 목표를 대부분 달성했습니다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실시간으로 사용자의 활동 상태를 업데이트하고 관리자 기능을 강화하여 사용자 관리의 효율성을 높이는 기획 의도에 부합했다고 평가할 수 있습니다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8574" y="3390900"/>
            <a:ext cx="4448345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과정에서의 어려움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34736" y="3928311"/>
            <a:ext cx="17419864" cy="2059739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가장 큰 어려움은 실시간 데이터 갱신이 빈번하게 이루어질 때 발생하는 서버 부하 문제였습니다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AJAX </a:t>
            </a:r>
            <a:r>
              <a:rPr lang="ko-KR" altLang="en-US" dirty="0"/>
              <a:t>요청이 많아질수록 서버가 느려지고</a:t>
            </a:r>
            <a:r>
              <a:rPr lang="en-US" altLang="ko-KR" dirty="0"/>
              <a:t>, </a:t>
            </a:r>
            <a:r>
              <a:rPr lang="ko-KR" altLang="en-US" dirty="0"/>
              <a:t>일부 데이터가 갱신되지 않는 경우도 발생했습니다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블랙리스트 기능을 단순화하면서도 신뢰성 있는 기준을 마련하는 데 어려움이 있었고</a:t>
            </a:r>
            <a:r>
              <a:rPr lang="en-US" altLang="ko-KR" dirty="0"/>
              <a:t>, UX/UI </a:t>
            </a:r>
            <a:r>
              <a:rPr lang="ko-KR" altLang="en-US" dirty="0"/>
              <a:t>설계에서 사용자 경험을 개선하는 부분에서도 시행착오가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EF979-E7DA-4DA2-BD42-CBBA0D09361A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자체평가의견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327CEBB7-9990-44F4-8BE7-1784F586CC67}"/>
              </a:ext>
            </a:extLst>
          </p:cNvPr>
          <p:cNvSpPr txBox="1"/>
          <p:nvPr/>
        </p:nvSpPr>
        <p:spPr>
          <a:xfrm>
            <a:off x="-533400" y="6441448"/>
            <a:ext cx="3550648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개선점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EDB21A7B-A519-4F9F-9505-3A15F697B3F5}"/>
              </a:ext>
            </a:extLst>
          </p:cNvPr>
          <p:cNvSpPr txBox="1"/>
          <p:nvPr/>
        </p:nvSpPr>
        <p:spPr>
          <a:xfrm>
            <a:off x="2809998" y="6982205"/>
            <a:ext cx="14487402" cy="4445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서버의 부하를 더욱 줄이기 위해 클라우드 기반의 서버 확장이나 웹 소켓을 활용한 실시간 데이터 스트리밍을 고려할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2816E48-F274-4F47-A0A8-7F6A86970CB8}"/>
              </a:ext>
            </a:extLst>
          </p:cNvPr>
          <p:cNvSpPr txBox="1"/>
          <p:nvPr/>
        </p:nvSpPr>
        <p:spPr>
          <a:xfrm>
            <a:off x="371598" y="6980391"/>
            <a:ext cx="2438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성능 최적화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1391E3ED-344C-4D89-9259-61964C567FBB}"/>
              </a:ext>
            </a:extLst>
          </p:cNvPr>
          <p:cNvSpPr txBox="1"/>
          <p:nvPr/>
        </p:nvSpPr>
        <p:spPr>
          <a:xfrm>
            <a:off x="2809997" y="7571848"/>
            <a:ext cx="15478001" cy="943502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 err="1"/>
              <a:t>노션을</a:t>
            </a:r>
            <a:r>
              <a:rPr lang="ko-KR" altLang="en-US" dirty="0"/>
              <a:t> 일정 관리에 적극 활용하면서 필요한 작업을 더욱 세부적으로 분류하고</a:t>
            </a:r>
            <a:r>
              <a:rPr lang="en-US" altLang="ko-KR" dirty="0"/>
              <a:t>, </a:t>
            </a:r>
            <a:r>
              <a:rPr lang="ko-KR" altLang="en-US" dirty="0"/>
              <a:t>알림 기능을 적극 활용해 작업 기한을 놓치지 않도록 할 계획입니다</a:t>
            </a:r>
            <a:r>
              <a:rPr lang="en-US" altLang="ko-KR" dirty="0"/>
              <a:t>. </a:t>
            </a:r>
            <a:r>
              <a:rPr lang="ko-KR" altLang="en-US" dirty="0"/>
              <a:t>향후 프로젝트에서도 </a:t>
            </a:r>
            <a:r>
              <a:rPr lang="ko-KR" altLang="en-US" dirty="0" err="1"/>
              <a:t>노션을</a:t>
            </a:r>
            <a:r>
              <a:rPr lang="ko-KR" altLang="en-US" dirty="0"/>
              <a:t> 일정 관리 도구로 활용하여 협업과 일정 관리의 효율성을 지속적으로 높여갈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B536A8D7-FEEF-4125-B4F3-B99C9D068261}"/>
              </a:ext>
            </a:extLst>
          </p:cNvPr>
          <p:cNvSpPr txBox="1"/>
          <p:nvPr/>
        </p:nvSpPr>
        <p:spPr>
          <a:xfrm>
            <a:off x="371598" y="7570034"/>
            <a:ext cx="2438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일정관리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84119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2600" y="5080000"/>
            <a:ext cx="8128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14400"/>
            <a:ext cx="15862300" cy="262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15900" y="36576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838200" y="36703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팀장</a:t>
            </a:r>
            <a:r>
              <a:rPr lang="en-US" sz="28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장이슬</a:t>
            </a:r>
            <a:endParaRPr lang="ko-KR" sz="28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5900" y="3924300"/>
            <a:ext cx="2120900" cy="132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106900" y="9613900"/>
            <a:ext cx="41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8600" y="6045200"/>
            <a:ext cx="2120900" cy="132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06500" y="6337300"/>
            <a:ext cx="2984500" cy="299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로그아웃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내정보조회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index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무한스크롤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이메일인증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00600" y="36576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435600" y="36703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</a:t>
            </a:r>
            <a:r>
              <a:rPr lang="en-US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박인재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835400"/>
            <a:ext cx="2120900" cy="132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100" y="6057900"/>
            <a:ext cx="2120900" cy="132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791200" y="6350000"/>
            <a:ext cx="29845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CRUD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endParaRPr lang="en-US" alt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회원정지 및 정지해제</a:t>
            </a: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본인과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다른회원의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9474200" y="36703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0096500" y="36703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</a:t>
            </a:r>
            <a:r>
              <a:rPr lang="en-US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송지은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3835400"/>
            <a:ext cx="2120900" cy="132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0" y="6057900"/>
            <a:ext cx="2120900" cy="132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452100" y="6350000"/>
            <a:ext cx="29845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CRUD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  <a:endParaRPr lang="en-US" alt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alt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팔로워하기</a:t>
            </a:r>
            <a:endParaRPr lang="ko-KR" alt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3995400" y="36576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6286500"/>
            <a:ext cx="40767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400" y="6273800"/>
            <a:ext cx="40767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6286500"/>
            <a:ext cx="40767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95400" y="6273800"/>
            <a:ext cx="40767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05400" y="5092700"/>
            <a:ext cx="8128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40900" y="5105400"/>
            <a:ext cx="81280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617700" y="36576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</a:t>
            </a:r>
            <a:r>
              <a:rPr lang="en-US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이동윤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3600" y="3822700"/>
            <a:ext cx="2120900" cy="1320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0900" y="6045200"/>
            <a:ext cx="2120900" cy="1320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986000" y="6337300"/>
            <a:ext cx="29845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마이페이지에서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endParaRPr lang="en-US" alt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</a:t>
            </a:r>
            <a:r>
              <a:rPr lang="en-US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보내기</a:t>
            </a:r>
            <a:r>
              <a:rPr lang="en-US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받기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06500" y="4165600"/>
            <a:ext cx="29845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화면설계서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프로토타입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디자인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PPT,</a:t>
            </a:r>
            <a:r>
              <a:rPr lang="ko-KR" alt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일정표</a:t>
            </a:r>
            <a:endParaRPr lang="en-US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791200" y="4102100"/>
            <a:ext cx="29845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요구분석서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유즈케이스</a:t>
            </a: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464800" y="4152900"/>
            <a:ext cx="29845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주제제안서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글쓰기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998700" y="4152900"/>
            <a:ext cx="29845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프로젝트설계서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글쓰기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8DF6697C-486E-4178-B72C-E17EF1754D23}"/>
              </a:ext>
            </a:extLst>
          </p:cNvPr>
          <p:cNvSpPr txBox="1"/>
          <p:nvPr/>
        </p:nvSpPr>
        <p:spPr>
          <a:xfrm>
            <a:off x="349250" y="152400"/>
            <a:ext cx="3308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팀원소개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90800" y="3327400"/>
            <a:ext cx="131064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비동기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SNS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en-US" altLang="ko-KR" sz="11500" b="0" i="0" u="none" strike="noStrike" dirty="0">
              <a:solidFill>
                <a:srgbClr val="FF7F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1500" dirty="0" err="1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화면시연</a:t>
            </a:r>
            <a:endParaRPr lang="ko-KR" sz="11500" b="0" i="0" u="none" strike="noStrike" dirty="0">
              <a:solidFill>
                <a:srgbClr val="FF7F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90800" y="3873500"/>
            <a:ext cx="131064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피드백</a:t>
            </a:r>
            <a:endParaRPr lang="en-US" sz="11500" b="0" i="0" u="none" strike="noStrike" dirty="0">
              <a:solidFill>
                <a:srgbClr val="FF7F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3467100"/>
            <a:ext cx="18300700" cy="554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이상으로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발표를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마치겠습니다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1346200" y="190499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680915" y="2387600"/>
            <a:ext cx="175006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alt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비동기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AJAX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모니터링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갖춘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중점을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프로젝트입니다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참여할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제공하며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관리자에게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제공하여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효율성을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높이고자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sz="3200" b="0" i="0" u="none" strike="noStrike" spc="-3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프론트엔드와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백엔드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상태를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업데이트하고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기술로는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JSP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AJAX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비동기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포함됩니다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500" y="1168399"/>
            <a:ext cx="2070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06900" y="9613900"/>
            <a:ext cx="41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03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1346200" y="4914900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98500" y="5892800"/>
            <a:ext cx="2070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8000" y="6870700"/>
            <a:ext cx="175006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alt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효율적으로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참여형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것입니다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</a:t>
            </a:r>
          </a:p>
          <a:p>
            <a:pPr lvl="0" algn="l">
              <a:lnSpc>
                <a:spcPct val="107899"/>
              </a:lnSpc>
            </a:pP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AJAX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갱신하고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직관적인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인터페이스를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상호작용성을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극대화하여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경험을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가입과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신뢰성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체계를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구축하고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과정에서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분석부터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구현까지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전반적인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능력을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습득하는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C50C99E-8D71-4C38-BB3A-4616B8AE8992}"/>
              </a:ext>
            </a:extLst>
          </p:cNvPr>
          <p:cNvSpPr txBox="1"/>
          <p:nvPr/>
        </p:nvSpPr>
        <p:spPr>
          <a:xfrm>
            <a:off x="349250" y="152400"/>
            <a:ext cx="39941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4076700"/>
            <a:ext cx="15519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311400" y="1828800"/>
            <a:ext cx="762000" cy="2628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311400" y="3695700"/>
            <a:ext cx="762000" cy="2628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311400" y="5626100"/>
            <a:ext cx="762000" cy="2628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6007100"/>
            <a:ext cx="155194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49800" y="29464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JDK 13.0.2, MySQL 8.0, TOMCAT 9.0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900" y="28956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87900" y="4851400"/>
            <a:ext cx="12661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JAVA13, HTML5, CSS3, JSP4, JavaScript, jQuery, Ajax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4000" y="4775200"/>
            <a:ext cx="2311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언어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7900" y="6578600"/>
            <a:ext cx="133604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Eclipse IDE 4.22.0, Visual Studio Code, ERMaster, StarUML, MySQL (Workbench 8.0),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GitHub, Notion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6900" y="66929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개발도구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04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33DA37C-4969-409F-8217-B506A76E4D6F}"/>
              </a:ext>
            </a:extLst>
          </p:cNvPr>
          <p:cNvSpPr txBox="1"/>
          <p:nvPr/>
        </p:nvSpPr>
        <p:spPr>
          <a:xfrm>
            <a:off x="349250" y="152400"/>
            <a:ext cx="3308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기술스택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8851900" y="3073400"/>
            <a:ext cx="1714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44000" y="3073400"/>
            <a:ext cx="355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4600" y="3276600"/>
            <a:ext cx="1943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11700" y="4737100"/>
            <a:ext cx="4876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16600" y="5156200"/>
            <a:ext cx="6184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213100" y="2946400"/>
            <a:ext cx="132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66700" y="2819400"/>
            <a:ext cx="1016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089900" y="4813300"/>
            <a:ext cx="4965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060700" y="4610100"/>
            <a:ext cx="4622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05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" y="274320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-381000" y="2895600"/>
            <a:ext cx="2247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가입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0" y="274320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1079500" y="28702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2832100"/>
            <a:ext cx="1422400" cy="508000"/>
          </a:xfrm>
          <a:prstGeom prst="rect">
            <a:avLst/>
          </a:prstGeom>
          <a:effectLst>
            <a:outerShdw blurRad="969" dist="19587" dir="2700000">
              <a:srgbClr val="000000">
                <a:alpha val="10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8001000" y="28956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8445500" y="-1016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7670800" y="1460500"/>
            <a:ext cx="226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메인페이지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2800" y="2781300"/>
            <a:ext cx="1498600" cy="698500"/>
          </a:xfrm>
          <a:prstGeom prst="rect">
            <a:avLst/>
          </a:prstGeom>
          <a:effectLst>
            <a:outerShdw blurRad="1790" dist="26630" dir="2700000">
              <a:srgbClr val="000000">
                <a:alpha val="10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4267200" y="29083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8100" y="3949700"/>
            <a:ext cx="1993900" cy="927100"/>
          </a:xfrm>
          <a:prstGeom prst="rect">
            <a:avLst/>
          </a:prstGeom>
          <a:effectLst>
            <a:outerShdw blurRad="3183" dist="35508" dir="2700000">
              <a:srgbClr val="000000">
                <a:alpha val="10000"/>
              </a:srgbClr>
            </a:outerShdw>
          </a:effectLst>
        </p:spPr>
      </p:pic>
      <p:sp>
        <p:nvSpPr>
          <p:cNvPr id="26" name="TextBox 26"/>
          <p:cNvSpPr txBox="1"/>
          <p:nvPr/>
        </p:nvSpPr>
        <p:spPr>
          <a:xfrm>
            <a:off x="1181100" y="4025900"/>
            <a:ext cx="22098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비밀번호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찾기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35500" y="3924300"/>
            <a:ext cx="1485900" cy="711200"/>
          </a:xfrm>
          <a:prstGeom prst="rect">
            <a:avLst/>
          </a:prstGeom>
          <a:effectLst>
            <a:outerShdw blurRad="1858" dist="27125" dir="2700000">
              <a:srgbClr val="000000">
                <a:alpha val="10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4267200" y="40259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프로필수정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762000" y="2311400"/>
            <a:ext cx="164719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93300" y="4584700"/>
            <a:ext cx="1371600" cy="838200"/>
          </a:xfrm>
          <a:prstGeom prst="rect">
            <a:avLst/>
          </a:prstGeom>
          <a:effectLst>
            <a:outerShdw blurRad="2662" dist="32474" dir="2700000">
              <a:srgbClr val="000000">
                <a:alpha val="10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9842500" y="4610100"/>
            <a:ext cx="1473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보내기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06000" y="5664200"/>
            <a:ext cx="1333500" cy="711200"/>
          </a:xfrm>
          <a:prstGeom prst="rect">
            <a:avLst/>
          </a:prstGeom>
          <a:effectLst>
            <a:outerShdw blurRad="1922" dist="27591" dir="2700000">
              <a:srgbClr val="000000">
                <a:alpha val="10000"/>
              </a:srgbClr>
            </a:outerShdw>
          </a:effectLst>
        </p:spPr>
      </p:pic>
      <p:sp>
        <p:nvSpPr>
          <p:cNvPr id="33" name="TextBox 33"/>
          <p:cNvSpPr txBox="1"/>
          <p:nvPr/>
        </p:nvSpPr>
        <p:spPr>
          <a:xfrm>
            <a:off x="9499600" y="5816600"/>
            <a:ext cx="2171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팔로우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91700" y="6616700"/>
            <a:ext cx="1651000" cy="723900"/>
          </a:xfrm>
          <a:prstGeom prst="rect">
            <a:avLst/>
          </a:prstGeom>
          <a:effectLst>
            <a:outerShdw blurRad="1983" dist="28028" dir="2700000">
              <a:srgbClr val="000000">
                <a:alpha val="10000"/>
              </a:srgbClr>
            </a:outerShdw>
          </a:effectLst>
        </p:spPr>
      </p:pic>
      <p:sp>
        <p:nvSpPr>
          <p:cNvPr id="36" name="TextBox 36"/>
          <p:cNvSpPr txBox="1"/>
          <p:nvPr/>
        </p:nvSpPr>
        <p:spPr>
          <a:xfrm>
            <a:off x="9486900" y="67437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42500" y="3505200"/>
            <a:ext cx="1536700" cy="889000"/>
          </a:xfrm>
          <a:prstGeom prst="rect">
            <a:avLst/>
          </a:prstGeom>
          <a:effectLst>
            <a:outerShdw blurRad="2978" dist="34345" dir="2700000">
              <a:srgbClr val="000000">
                <a:alpha val="10000"/>
              </a:srgbClr>
            </a:outerShdw>
          </a:effectLst>
        </p:spPr>
      </p:pic>
      <p:sp>
        <p:nvSpPr>
          <p:cNvPr id="37" name="TextBox 37"/>
          <p:cNvSpPr txBox="1"/>
          <p:nvPr/>
        </p:nvSpPr>
        <p:spPr>
          <a:xfrm>
            <a:off x="9525000" y="35814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다른회원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2800" y="6286500"/>
            <a:ext cx="1498600" cy="685800"/>
          </a:xfrm>
          <a:prstGeom prst="rect">
            <a:avLst/>
          </a:prstGeom>
          <a:effectLst>
            <a:outerShdw blurRad="1779" dist="26548" dir="2700000">
              <a:srgbClr val="000000">
                <a:alpha val="10000"/>
              </a:srgbClr>
            </a:outerShdw>
          </a:effectLst>
        </p:spPr>
      </p:pic>
      <p:sp>
        <p:nvSpPr>
          <p:cNvPr id="39" name="TextBox 39"/>
          <p:cNvSpPr txBox="1"/>
          <p:nvPr/>
        </p:nvSpPr>
        <p:spPr>
          <a:xfrm>
            <a:off x="4267200" y="63881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4940300"/>
            <a:ext cx="1549400" cy="1003300"/>
          </a:xfrm>
          <a:prstGeom prst="rect">
            <a:avLst/>
          </a:prstGeom>
          <a:effectLst>
            <a:outerShdw blurRad="3778" dist="38686" dir="2700000">
              <a:srgbClr val="000000">
                <a:alpha val="10000"/>
              </a:srgbClr>
            </a:outerShdw>
          </a:effectLst>
        </p:spPr>
      </p:pic>
      <p:sp>
        <p:nvSpPr>
          <p:cNvPr id="41" name="TextBox 41"/>
          <p:cNvSpPr txBox="1"/>
          <p:nvPr/>
        </p:nvSpPr>
        <p:spPr>
          <a:xfrm>
            <a:off x="4305300" y="5054600"/>
            <a:ext cx="2247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29400" y="2806700"/>
            <a:ext cx="1079500" cy="546100"/>
          </a:xfrm>
          <a:prstGeom prst="rect">
            <a:avLst/>
          </a:prstGeom>
          <a:effectLst>
            <a:outerShdw blurRad="2075" dist="28669" dir="2700000">
              <a:srgbClr val="000000">
                <a:alpha val="10000"/>
              </a:srgbClr>
            </a:outerShdw>
          </a:effectLst>
        </p:spPr>
      </p:pic>
      <p:sp>
        <p:nvSpPr>
          <p:cNvPr id="43" name="TextBox 43"/>
          <p:cNvSpPr txBox="1"/>
          <p:nvPr/>
        </p:nvSpPr>
        <p:spPr>
          <a:xfrm>
            <a:off x="6388100" y="28829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62700" y="3860800"/>
            <a:ext cx="1562100" cy="850900"/>
          </a:xfrm>
          <a:prstGeom prst="rect">
            <a:avLst/>
          </a:prstGeom>
          <a:effectLst>
            <a:outerShdw blurRad="2724" dist="32845" dir="2700000">
              <a:srgbClr val="000000">
                <a:alpha val="10000"/>
              </a:srgbClr>
            </a:outerShdw>
          </a:effectLst>
        </p:spPr>
      </p:pic>
      <p:sp>
        <p:nvSpPr>
          <p:cNvPr id="45" name="TextBox 45"/>
          <p:cNvSpPr txBox="1"/>
          <p:nvPr/>
        </p:nvSpPr>
        <p:spPr>
          <a:xfrm>
            <a:off x="6299200" y="3873500"/>
            <a:ext cx="1714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블랙리스트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유저조회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62700" y="5130800"/>
            <a:ext cx="1600200" cy="812800"/>
          </a:xfrm>
          <a:prstGeom prst="rect">
            <a:avLst/>
          </a:prstGeom>
          <a:effectLst>
            <a:outerShdw blurRad="2477" dist="31322" dir="2700000">
              <a:srgbClr val="000000">
                <a:alpha val="10000"/>
              </a:srgbClr>
            </a:outerShdw>
          </a:effectLst>
        </p:spPr>
      </p:pic>
      <p:sp>
        <p:nvSpPr>
          <p:cNvPr id="47" name="TextBox 47"/>
          <p:cNvSpPr txBox="1"/>
          <p:nvPr/>
        </p:nvSpPr>
        <p:spPr>
          <a:xfrm>
            <a:off x="6019800" y="5143500"/>
            <a:ext cx="2247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신고게시글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조회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36322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62700" y="6578600"/>
            <a:ext cx="1663700" cy="622300"/>
          </a:xfrm>
          <a:prstGeom prst="rect">
            <a:avLst/>
          </a:prstGeom>
          <a:effectLst>
            <a:outerShdw blurRad="1823" dist="26872" dir="2700000">
              <a:srgbClr val="000000">
                <a:alpha val="10000"/>
              </a:srgbClr>
            </a:outerShdw>
          </a:effectLst>
        </p:spPr>
      </p:pic>
      <p:sp>
        <p:nvSpPr>
          <p:cNvPr id="50" name="TextBox 50"/>
          <p:cNvSpPr txBox="1"/>
          <p:nvPr/>
        </p:nvSpPr>
        <p:spPr>
          <a:xfrm>
            <a:off x="6083300" y="66929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회원정지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683500" y="36195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글수정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1569700" y="2870200"/>
            <a:ext cx="1066800" cy="25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11226800" y="4851400"/>
            <a:ext cx="5105400" cy="25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531600" y="28321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55" name="TextBox 55"/>
          <p:cNvSpPr txBox="1"/>
          <p:nvPr/>
        </p:nvSpPr>
        <p:spPr>
          <a:xfrm>
            <a:off x="11328400" y="29464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글작성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59100" y="2743200"/>
            <a:ext cx="1562100" cy="876300"/>
          </a:xfrm>
          <a:prstGeom prst="rect">
            <a:avLst/>
          </a:prstGeom>
          <a:effectLst>
            <a:outerShdw blurRad="2838" dist="33528" dir="2700000">
              <a:srgbClr val="000000">
                <a:alpha val="10000"/>
              </a:srgbClr>
            </a:outerShdw>
          </a:effectLst>
        </p:spPr>
      </p:pic>
      <p:sp>
        <p:nvSpPr>
          <p:cNvPr id="57" name="TextBox 57"/>
          <p:cNvSpPr txBox="1"/>
          <p:nvPr/>
        </p:nvSpPr>
        <p:spPr>
          <a:xfrm>
            <a:off x="2870200" y="2781300"/>
            <a:ext cx="17272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다크모드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라이트모드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42926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59" name="TextBox 59"/>
          <p:cNvSpPr txBox="1"/>
          <p:nvPr/>
        </p:nvSpPr>
        <p:spPr>
          <a:xfrm>
            <a:off x="7683500" y="43053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글삭제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49149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1" name="TextBox 61"/>
          <p:cNvSpPr txBox="1"/>
          <p:nvPr/>
        </p:nvSpPr>
        <p:spPr>
          <a:xfrm>
            <a:off x="7683500" y="49149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</a:t>
            </a: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89900" y="55372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3" name="TextBox 63"/>
          <p:cNvSpPr txBox="1"/>
          <p:nvPr/>
        </p:nvSpPr>
        <p:spPr>
          <a:xfrm>
            <a:off x="7696200" y="55245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</a:t>
            </a:r>
          </a:p>
        </p:txBody>
      </p:sp>
      <p:pic>
        <p:nvPicPr>
          <p:cNvPr id="64" name="Picture 6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89900" y="61595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5" name="TextBox 65"/>
          <p:cNvSpPr txBox="1"/>
          <p:nvPr/>
        </p:nvSpPr>
        <p:spPr>
          <a:xfrm>
            <a:off x="7696200" y="61341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댓글작성</a:t>
            </a:r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67437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7" name="TextBox 67"/>
          <p:cNvSpPr txBox="1"/>
          <p:nvPr/>
        </p:nvSpPr>
        <p:spPr>
          <a:xfrm>
            <a:off x="7683500" y="67437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댓글수정</a:t>
            </a: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73787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9" name="TextBox 69"/>
          <p:cNvSpPr txBox="1"/>
          <p:nvPr/>
        </p:nvSpPr>
        <p:spPr>
          <a:xfrm>
            <a:off x="7683500" y="73533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댓글삭제</a:t>
            </a:r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77200" y="8039100"/>
            <a:ext cx="1422400" cy="889000"/>
          </a:xfrm>
          <a:prstGeom prst="rect">
            <a:avLst/>
          </a:prstGeom>
          <a:effectLst>
            <a:outerShdw blurRad="2960" dist="34239" dir="2700000">
              <a:srgbClr val="000000">
                <a:alpha val="10000"/>
              </a:srgbClr>
            </a:outerShdw>
          </a:effectLst>
        </p:spPr>
      </p:pic>
      <p:sp>
        <p:nvSpPr>
          <p:cNvPr id="71" name="TextBox 71"/>
          <p:cNvSpPr txBox="1"/>
          <p:nvPr/>
        </p:nvSpPr>
        <p:spPr>
          <a:xfrm>
            <a:off x="7658100" y="8039100"/>
            <a:ext cx="2247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다운로드</a:t>
            </a:r>
          </a:p>
        </p:txBody>
      </p:sp>
      <p:pic>
        <p:nvPicPr>
          <p:cNvPr id="72" name="Picture 7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182600" y="28321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73" name="TextBox 73"/>
          <p:cNvSpPr txBox="1"/>
          <p:nvPr/>
        </p:nvSpPr>
        <p:spPr>
          <a:xfrm>
            <a:off x="12979400" y="29464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</a:t>
            </a:r>
          </a:p>
        </p:txBody>
      </p:sp>
      <p:pic>
        <p:nvPicPr>
          <p:cNvPr id="74" name="Picture 7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14808200" y="3276600"/>
            <a:ext cx="1955800" cy="254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189200" y="28321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76" name="TextBox 76"/>
          <p:cNvSpPr txBox="1"/>
          <p:nvPr/>
        </p:nvSpPr>
        <p:spPr>
          <a:xfrm>
            <a:off x="14986000" y="29464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</a:t>
            </a:r>
          </a:p>
        </p:txBody>
      </p:sp>
      <p:pic>
        <p:nvPicPr>
          <p:cNvPr id="77" name="Picture 7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6700500" y="2844800"/>
            <a:ext cx="1066800" cy="254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649700" y="28067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79" name="TextBox 79"/>
          <p:cNvSpPr txBox="1"/>
          <p:nvPr/>
        </p:nvSpPr>
        <p:spPr>
          <a:xfrm>
            <a:off x="16446500" y="29210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</a:t>
            </a:r>
          </a:p>
        </p:txBody>
      </p:sp>
      <p:pic>
        <p:nvPicPr>
          <p:cNvPr id="80" name="Picture 8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074900" y="3784600"/>
            <a:ext cx="1574800" cy="520700"/>
          </a:xfrm>
          <a:prstGeom prst="rect">
            <a:avLst/>
          </a:prstGeom>
          <a:effectLst>
            <a:outerShdw blurRad="1034" dist="20239" dir="2700000">
              <a:srgbClr val="000000">
                <a:alpha val="10000"/>
              </a:srgbClr>
            </a:outerShdw>
          </a:effectLst>
        </p:spPr>
      </p:pic>
      <p:sp>
        <p:nvSpPr>
          <p:cNvPr id="81" name="TextBox 81"/>
          <p:cNvSpPr txBox="1"/>
          <p:nvPr/>
        </p:nvSpPr>
        <p:spPr>
          <a:xfrm>
            <a:off x="14909800" y="3822700"/>
            <a:ext cx="1955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메시지받기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2" name="Picture 8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966700" y="3733800"/>
            <a:ext cx="1574800" cy="520700"/>
          </a:xfrm>
          <a:prstGeom prst="rect">
            <a:avLst/>
          </a:prstGeom>
          <a:effectLst>
            <a:outerShdw blurRad="1034" dist="20239" dir="2700000">
              <a:srgbClr val="000000">
                <a:alpha val="10000"/>
              </a:srgbClr>
            </a:outerShdw>
          </a:effectLst>
        </p:spPr>
      </p:pic>
      <p:sp>
        <p:nvSpPr>
          <p:cNvPr id="83" name="TextBox 83"/>
          <p:cNvSpPr txBox="1"/>
          <p:nvPr/>
        </p:nvSpPr>
        <p:spPr>
          <a:xfrm>
            <a:off x="12776200" y="3822700"/>
            <a:ext cx="1955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팔로우알림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979400" y="4508500"/>
            <a:ext cx="1574800" cy="889000"/>
          </a:xfrm>
          <a:prstGeom prst="rect">
            <a:avLst/>
          </a:prstGeom>
          <a:effectLst>
            <a:outerShdw blurRad="2935" dist="34097" dir="2700000">
              <a:srgbClr val="000000">
                <a:alpha val="10000"/>
              </a:srgbClr>
            </a:outerShdw>
          </a:effectLst>
        </p:spPr>
      </p:pic>
      <p:sp>
        <p:nvSpPr>
          <p:cNvPr id="85" name="TextBox 85"/>
          <p:cNvSpPr txBox="1"/>
          <p:nvPr/>
        </p:nvSpPr>
        <p:spPr>
          <a:xfrm>
            <a:off x="13144500" y="4572000"/>
            <a:ext cx="1257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979400" y="5575300"/>
            <a:ext cx="1574800" cy="889000"/>
          </a:xfrm>
          <a:prstGeom prst="rect">
            <a:avLst/>
          </a:prstGeom>
          <a:effectLst>
            <a:outerShdw blurRad="2935" dist="34097" dir="2700000">
              <a:srgbClr val="000000">
                <a:alpha val="10000"/>
              </a:srgbClr>
            </a:outerShdw>
          </a:effectLst>
        </p:spPr>
      </p:pic>
      <p:sp>
        <p:nvSpPr>
          <p:cNvPr id="87" name="TextBox 87"/>
          <p:cNvSpPr txBox="1"/>
          <p:nvPr/>
        </p:nvSpPr>
        <p:spPr>
          <a:xfrm>
            <a:off x="12966700" y="5651500"/>
            <a:ext cx="1587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8" name="Picture 8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979400" y="6743700"/>
            <a:ext cx="1574800" cy="889000"/>
          </a:xfrm>
          <a:prstGeom prst="rect">
            <a:avLst/>
          </a:prstGeom>
          <a:effectLst>
            <a:outerShdw blurRad="2935" dist="34097" dir="2700000">
              <a:srgbClr val="000000">
                <a:alpha val="10000"/>
              </a:srgbClr>
            </a:outerShdw>
          </a:effectLst>
        </p:spPr>
      </p:pic>
      <p:sp>
        <p:nvSpPr>
          <p:cNvPr id="89" name="TextBox 89"/>
          <p:cNvSpPr txBox="1"/>
          <p:nvPr/>
        </p:nvSpPr>
        <p:spPr>
          <a:xfrm>
            <a:off x="12966700" y="6819900"/>
            <a:ext cx="1587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0" name="TextBox 6">
            <a:extLst>
              <a:ext uri="{FF2B5EF4-FFF2-40B4-BE49-F238E27FC236}">
                <a16:creationId xmlns:a16="http://schemas.microsoft.com/office/drawing/2014/main" id="{943237A2-54B7-4813-977F-AC163610422F}"/>
              </a:ext>
            </a:extLst>
          </p:cNvPr>
          <p:cNvSpPr txBox="1"/>
          <p:nvPr/>
        </p:nvSpPr>
        <p:spPr>
          <a:xfrm>
            <a:off x="349249" y="152400"/>
            <a:ext cx="3536951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구성도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577305B-CAEF-46B0-9D00-FFC0FF61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850900"/>
            <a:ext cx="8858250" cy="86010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7D902-B37D-4462-BFEF-DEEFB9C745CE}"/>
              </a:ext>
            </a:extLst>
          </p:cNvPr>
          <p:cNvSpPr txBox="1"/>
          <p:nvPr/>
        </p:nvSpPr>
        <p:spPr>
          <a:xfrm>
            <a:off x="349250" y="152400"/>
            <a:ext cx="87185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744E5F82-62D7-4647-ABD5-61297950D2D4}"/>
              </a:ext>
            </a:extLst>
          </p:cNvPr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0199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D902-B37D-4462-BFEF-DEEFB9C745CE}"/>
              </a:ext>
            </a:extLst>
          </p:cNvPr>
          <p:cNvSpPr txBox="1"/>
          <p:nvPr/>
        </p:nvSpPr>
        <p:spPr>
          <a:xfrm>
            <a:off x="349249" y="152400"/>
            <a:ext cx="9175751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노션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협업자료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FDA691-6F14-4A16-B645-828B24CA5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1415"/>
            <a:ext cx="13944599" cy="6102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02FC4D-EFFD-4A08-935F-65E553C94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4780" y="4992767"/>
            <a:ext cx="7373220" cy="43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838200"/>
            <a:ext cx="114427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D902-B37D-4462-BFEF-DEEFB9C745CE}"/>
              </a:ext>
            </a:extLst>
          </p:cNvPr>
          <p:cNvSpPr txBox="1"/>
          <p:nvPr/>
        </p:nvSpPr>
        <p:spPr>
          <a:xfrm>
            <a:off x="349250" y="152400"/>
            <a:ext cx="7880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유즈케이스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</TotalTime>
  <Words>1231</Words>
  <Application>Microsoft Office PowerPoint</Application>
  <PresentationFormat>사용자 지정</PresentationFormat>
  <Paragraphs>250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Pretendard SemiBold</vt:lpstr>
      <vt:lpstr>Arial</vt:lpstr>
      <vt:lpstr>KoPub돋움체 Bold</vt:lpstr>
      <vt:lpstr>Calibri</vt:lpstr>
      <vt:lpstr>KoPub돋움체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DEV</dc:creator>
  <cp:lastModifiedBy>DEV</cp:lastModifiedBy>
  <cp:revision>82</cp:revision>
  <dcterms:created xsi:type="dcterms:W3CDTF">2006-08-16T00:00:00Z</dcterms:created>
  <dcterms:modified xsi:type="dcterms:W3CDTF">2024-11-13T03:05:47Z</dcterms:modified>
</cp:coreProperties>
</file>